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9" r:id="rId4"/>
    <p:sldId id="266" r:id="rId5"/>
    <p:sldId id="300" r:id="rId6"/>
    <p:sldId id="301" r:id="rId7"/>
    <p:sldId id="302" r:id="rId8"/>
    <p:sldId id="338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2" r:id="rId19"/>
    <p:sldId id="314" r:id="rId20"/>
    <p:sldId id="315" r:id="rId21"/>
    <p:sldId id="316" r:id="rId22"/>
    <p:sldId id="317" r:id="rId23"/>
    <p:sldId id="318" r:id="rId24"/>
    <p:sldId id="319" r:id="rId25"/>
    <p:sldId id="321" r:id="rId26"/>
    <p:sldId id="320" r:id="rId27"/>
    <p:sldId id="322" r:id="rId28"/>
    <p:sldId id="323" r:id="rId29"/>
    <p:sldId id="264" r:id="rId30"/>
    <p:sldId id="330" r:id="rId31"/>
    <p:sldId id="274" r:id="rId32"/>
    <p:sldId id="275" r:id="rId33"/>
    <p:sldId id="276" r:id="rId34"/>
    <p:sldId id="277" r:id="rId35"/>
    <p:sldId id="278" r:id="rId36"/>
    <p:sldId id="279" r:id="rId37"/>
    <p:sldId id="324" r:id="rId38"/>
    <p:sldId id="326" r:id="rId39"/>
    <p:sldId id="28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6433" autoAdjust="0"/>
  </p:normalViewPr>
  <p:slideViewPr>
    <p:cSldViewPr>
      <p:cViewPr varScale="1">
        <p:scale>
          <a:sx n="80" d="100"/>
          <a:sy n="80" d="100"/>
        </p:scale>
        <p:origin x="66" y="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56C0A-C2B1-4A31-A439-9C1C908653F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8B195-1816-43D5-8CBF-769BC1D7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18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9069-D65A-46F3-84EE-A41C69BE9EB7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64B1D-5A97-4ABA-A0D8-22B818A701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1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38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2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99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79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04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39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Оптимальными источниками животного белка являются молочные продукты, рыба, птица (курица, индейка), говядина, телятина, крольчатина, а растительного - крупы, бобовые, семена и орехи.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3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41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долю общего жира в рационе не должно приходиться более 25-30% от суточной калорийности, при этом треть отводится на насыщенные жиры, а другие две трети - на равные доли моно- и полиненасыщенных жирных кислот. Из растительных жиров предпочтительны оливковое, подсолнечное и льняное масла в количестве 25-30 мл в день (2 столовые ложки). Потребление животных жиров (сливочное масло, сливки, сметана, топленый жир) следует ограничить, также как и продуктов с высоким содержанием насыщенных жиров (пальмовое и кокосовое масла) и промышленных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транс-жирных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кислот, содержащихся в переработанных пищевых продуктах, еде быстрого приготовления, закусочных пищевых продуктах, жареной во фритюре еде, замороженных пицце и пирогах, печенье, маргарине и бутербродной смеси.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59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Рекомендуется потребление не менее трех порций молочных продуктов в день. Предпочтительны молочные продукты без дополнительных вкусовых добавок, так как они содержат добавленные сахар и/или насыщенные жиры. У лиц старшего возраста может иметь место вторичная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лактазная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непереносимость, в таком случае, продукты с молочным сахаром - лактозой, следует исключить из рациона питания (молоко и др.), но продукты, в которых лактоза была израсходована на процесс ферментации, следует оставить в рационе (творог, сыр, йогурт). Пациенту показано потребление без- или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низколактозных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молочных продуктов. При наличии вторичной непереносимости к молочным (сывороточным) белкам пациенту следует предложить потребление продуктов растительного происхождения (миндального, рисового или соевого молока, йогурта, сыра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тофу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13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возрастом снижается толерантность к углеводам, поэтому углеводный компонент питания должен быть сформирован из продуктов, содержащих "сложные" углеводы и богатых пищевыми волокнами: крупы из цельных злаков (овсяные хлопья "Геркулес", цельная греча, нешлифованный рис,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непереработанная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кукуруза, просо, овес, пшеница, полба,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булгур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бобовые (включая сою), грибы, хлеб грубого помола с добавлением отрубей, овощи, фрукты, ягоды и орехи.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7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74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Рекомендуется ежедневно не менее 5 порций овощей и фруктов (500 г/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Одна порция - это один фрукт крупного размера (яблоко, груша, апельсин), 1/2 стакана фруктового салата, замороженных или консервированных фруктов, 3-4 штуки мелких фруктов (абрикос, слива, клубника), 3-4 ягоды сухофруктов (курага, финик, инжир), 1/2 стакана приготовленных или 1 стакан свежих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мелконарезанных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овощей. Потребление крахмалсодержащих продуктов (рафинированного белого риса, макаронных изделий, манной крупы и саго) и корнеплодов (картофель, батат,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касава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др.) следует ограничивать.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63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Потребление свободных сахаров ограничено 10% суточной калорийности рациона (50 г/сутки). Большинство свободных сахаров добавляются в пищевые продукты производителем, поваром или потребителем (добавленные сахара) и могут также содержаться в виде естественного сахара в меде, сиропах, фруктовых соках и фруктовых концентратах. Оптимальными источниками свободных сахаров являются фрукты, ягоды и овощи. </a:t>
            </a:r>
            <a:r>
              <a:rPr lang="ru-RU" sz="1200" b="0" i="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Потребление сахара в чистом виде (добавленного) следует ограничивать до 5% общей калорийности (около 25 г/сутки, примерно 6 чайных ложек без "верха").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30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Рекомендуемое потребление поваренной соли должно составлять до 5,0 г в сутки, включая все количество соли, содержащееся в блюдах и продуктах. Однако, если пожилой человек ранее не придерживался такого уровня потребления соли, не следует вводить его резкие ограничения. Целесообразно проанализировать потребление и рекомендовать отказаться от продуктов с высоким содержанием соли: копчености, колбасные изделия, консервированные продукты, соусы, соления, и рекомендовать исключить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досаливание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уже готового блюда.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18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способов кулинарной обработки рекомендуется использование щадящих режимов: отваривание,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запекание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припускание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тушение, приготовление на пару,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аэрогриль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988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 целью профилактики падений,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остеопороза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переломов всем пациентам следует рекомендовать ежедневный прием препаратов кальция (в дозе 1000-1200 мг/день) и витамина Д (в дозе 800-1000 мг/сутки).</a:t>
            </a: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Рекомендации по питанию пациентам с синдромом старческой астении (3 и более балла по шкале "Возраст не помеха") даются врачом-гериатром с учетом результатов комплексной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гериатрической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оценки.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39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11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57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948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68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22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53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40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97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710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58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84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99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74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35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37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98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0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98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98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0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89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4B1D-5A97-4ABA-A0D8-22B818A701F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1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9512" y="260648"/>
            <a:ext cx="8820150" cy="2160215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Меры профилактики</a:t>
            </a:r>
            <a:br>
              <a:rPr lang="ru-RU" sz="5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старческой астении</a:t>
            </a:r>
            <a:endParaRPr lang="ru-RU" sz="5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190607" y="3717032"/>
            <a:ext cx="3421062" cy="1584325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Врач по медицинской</a:t>
            </a:r>
          </a:p>
          <a:p>
            <a:pPr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профилактике</a:t>
            </a:r>
          </a:p>
          <a:p>
            <a:pPr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БУЗ УР «РЦОЗ МП МЗ УР» </a:t>
            </a:r>
          </a:p>
          <a:p>
            <a:pPr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Пыжьянова С.А.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Старший пара, обниматься на дому Бесплатные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4896544" cy="326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548680"/>
            <a:ext cx="820891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выполнять упражнения на равновесие                                   и предотвращение падений. Они выполняются 3 и более дней в неделю                  до 30 минут. К таким упражнениям относятся: ходьба назад, ходьба боком, ходьба на носках).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начальный период выполнения этих упражнений необходимо использовать стабильную опору.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14450" r="11746"/>
          <a:stretch/>
        </p:blipFill>
        <p:spPr>
          <a:xfrm>
            <a:off x="467544" y="2901717"/>
            <a:ext cx="3384377" cy="30586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5744"/>
          <a:stretch/>
        </p:blipFill>
        <p:spPr>
          <a:xfrm>
            <a:off x="4211960" y="2901717"/>
            <a:ext cx="4464496" cy="30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76672"/>
            <a:ext cx="8208912" cy="20005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 суставов не являются противопоказанием для физических упражнений. Целесообразна консультация специалиста по лечебной физкультуре, возможно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реабилитолога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разработки индивидуальной программы физической активности.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75" y="2924944"/>
            <a:ext cx="821608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089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196752"/>
            <a:ext cx="8208912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Режим питания должен обязательно включать три основных приема пищи: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Они могут быть дополнены двумя дополнительными приемами пищи    (с учетом заболеваний или режима дня).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9511" t="4717" r="13617"/>
          <a:stretch/>
        </p:blipFill>
        <p:spPr>
          <a:xfrm>
            <a:off x="501272" y="3701936"/>
            <a:ext cx="2709266" cy="23763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44505" r="10303"/>
          <a:stretch/>
        </p:blipFill>
        <p:spPr>
          <a:xfrm>
            <a:off x="3302157" y="3701935"/>
            <a:ext cx="2789465" cy="23763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38166"/>
          <a:stretch/>
        </p:blipFill>
        <p:spPr>
          <a:xfrm>
            <a:off x="6191672" y="3701935"/>
            <a:ext cx="2484784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548680"/>
            <a:ext cx="820891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Энергетическая ценность рациона питания для лиц старше 60 лет должна составлять 1600 ккал для женщин и 1800 ккал для мужчин.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988840"/>
            <a:ext cx="2376264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Геркулес – 50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Изюм – 10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 – 10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Яйцо куриное – 55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Зерновой хлеб – 20 г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68288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Геркулес сварить на воде, в готовую кашу добавить изюм и мед. Яйцо отварить всмятку или вкрутую. </a:t>
            </a:r>
          </a:p>
          <a:p>
            <a:pPr defTabSz="268288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Подавать с кружкой чая.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1988840"/>
            <a:ext cx="252028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Перекус: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Чернослив – 30 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3096836"/>
            <a:ext cx="2520280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Гречка – 50 г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Куриная грудка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из квашеной капусты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Зерновой хлеб – 20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Куриную грудку и гречку отварить.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Подавать с салатом и хлебом.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7321" y="1988840"/>
            <a:ext cx="259228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Перекус: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 5% —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– 100 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7321" y="3096836"/>
            <a:ext cx="2592288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Ужин: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Минтай – 200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Огурец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Помидор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Свежая капуста – 100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Оливковое масло – 10 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Минтай приготовить на пару. Овощи нарезать, смешать и заправить оливковым маслом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548680"/>
            <a:ext cx="8208912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водный режим составляет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2 л с учетом блюд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продуктов рациона.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Чистой воды - не менее 800 мл в сутки.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лиц имеющих сердечную недостаточность питьевой режим должен быть согласован  с участковым терапевтом или кардиологом.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3614" r="3488"/>
          <a:stretch/>
        </p:blipFill>
        <p:spPr>
          <a:xfrm>
            <a:off x="488023" y="2420888"/>
            <a:ext cx="3363898" cy="3621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5389"/>
          <a:stretch/>
        </p:blipFill>
        <p:spPr>
          <a:xfrm>
            <a:off x="3868660" y="2539257"/>
            <a:ext cx="480062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537317"/>
            <a:ext cx="820891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белке у пожилого человека выше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чем у людей молодого и среднего возраста ввиду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развития снижения мышечной массы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640521"/>
            <a:ext cx="3888432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животного белка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продукты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 (курица, индейка)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говядина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телятина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крольчатина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20687" y="1640521"/>
            <a:ext cx="4104456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растительного белка: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бобовые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рехи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923" y="3974831"/>
            <a:ext cx="3744416" cy="249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/>
          <a:srcRect l="12879" r="9007"/>
          <a:stretch/>
        </p:blipFill>
        <p:spPr>
          <a:xfrm>
            <a:off x="5237347" y="3886533"/>
            <a:ext cx="2952328" cy="252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0644" y="548680"/>
            <a:ext cx="8208912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 должен присутствовать в рационе ЕЖЕДНЕВНО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не употребляете мясо, рыбу и птицу или делает это в недостаточном количестве, следует обратиться за консультацией к диетологу для решения вопроса о назначении дополнительных источников белка в виде функционального продукта или подбора специализированного рациона питания для обеспечения потребления белка на необходимом уровне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140968"/>
            <a:ext cx="4797912" cy="339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620688"/>
            <a:ext cx="820891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269875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долю общего жира в рационе не должно приходиться более 25-30% от суточной калорийности.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2064"/>
          <a:stretch/>
        </p:blipFill>
        <p:spPr>
          <a:xfrm>
            <a:off x="460375" y="3369318"/>
            <a:ext cx="3587364" cy="26252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4464" y="1668455"/>
            <a:ext cx="36004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269875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растительного жира: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оливковое масло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подсолнечное масло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льняное масло</a:t>
            </a:r>
          </a:p>
          <a:p>
            <a:pPr algn="just" defTabSz="269875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2783" y="1668455"/>
            <a:ext cx="4536504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Ограничить потребление: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жиров: сливочное масло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сливки, сметана, топленый жир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с высоким содержанием насыщенных жиров (пальмовое и кокосовое масла)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транс-жирных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кислот: пищевые продукты и еда быстрого приготовления, закусочные пищевые продукты, жареная во фритюре еде, замороженная пицца и пироги, печенье, маргарин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1803" y="548680"/>
            <a:ext cx="8208912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потребление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трех порций молочных продуктов в день. </a:t>
            </a:r>
          </a:p>
          <a:p>
            <a:pPr algn="just">
              <a:tabLst>
                <a:tab pos="177800" algn="l"/>
              </a:tabLst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7800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Предпочтительными продуктами являются творог, сыр и натуральный йогурт. </a:t>
            </a:r>
          </a:p>
          <a:p>
            <a:pPr algn="just">
              <a:tabLst>
                <a:tab pos="17780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7800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Постараться исключить молочные продукты с пищевыми добавками, так как они содержат добавленные сахар и/или насыщенные жиры </a:t>
            </a:r>
          </a:p>
          <a:p>
            <a:pPr algn="just">
              <a:tabLst>
                <a:tab pos="177800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t="15627" r="35802"/>
          <a:stretch/>
        </p:blipFill>
        <p:spPr>
          <a:xfrm>
            <a:off x="460375" y="2708920"/>
            <a:ext cx="3414239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321316"/>
            <a:ext cx="2952328" cy="1968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2575" y="2809564"/>
            <a:ext cx="3479971" cy="34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0375" y="560933"/>
            <a:ext cx="8208912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Пациентам пожилого возраста следует употреблять в пищу «сложные углеводы» и продукты, богатые пищевыми волокнами: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крупы из цельных злаков (овсяные хлопья «Геркулес», цельная греча, нешлифованный рис,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непереработанная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кукуруза, просо, овес, пшеница, полба,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булгур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бобовые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грубого помола с добавлением отрубей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орехи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3049" y="3717872"/>
            <a:ext cx="3662812" cy="27471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8712" t="2483" r="7697" b="10416"/>
          <a:stretch/>
        </p:blipFill>
        <p:spPr>
          <a:xfrm>
            <a:off x="5458256" y="1857681"/>
            <a:ext cx="3240882" cy="22422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7196" r="4174"/>
          <a:stretch/>
        </p:blipFill>
        <p:spPr>
          <a:xfrm>
            <a:off x="5458256" y="4078788"/>
            <a:ext cx="3243126" cy="24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08912" cy="23698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400" spc="-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spc="-1" dirty="0" smtClean="0">
                <a:latin typeface="Times New Roman" pitchFamily="18" charset="0"/>
                <a:cs typeface="Times New Roman" pitchFamily="18" charset="0"/>
              </a:rPr>
              <a:t>Старческая астения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ассоциированный с возрастом синдром, основными клиническими проявлениями которого являются медлительность и/или непреднамеренная потеря веса, общая слабость,</a:t>
            </a:r>
            <a:r>
              <a:rPr lang="ru-RU" sz="2400" spc="-1" dirty="0" smtClean="0">
                <a:latin typeface="Times New Roman" pitchFamily="18" charset="0"/>
                <a:cs typeface="Times New Roman" pitchFamily="18" charset="0"/>
              </a:rPr>
              <a:t> с высоким риском развития неблагоприятных исходов для здоровья, потери автономности и смерти</a:t>
            </a:r>
          </a:p>
        </p:txBody>
      </p:sp>
      <p:pic>
        <p:nvPicPr>
          <p:cNvPr id="14338" name="Picture 2" descr="Летний отдых Бесплатные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924944"/>
            <a:ext cx="5184576" cy="345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0374" y="557814"/>
            <a:ext cx="820891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ежедневно 5 порций овощей и/ или фруктов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( 500 г/сутки)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630731" y="1964690"/>
            <a:ext cx="1922307" cy="18893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порция – это …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700808"/>
            <a:ext cx="315156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фрукт крупного размера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674" t="26644" r="-132" b="17470"/>
          <a:stretch/>
        </p:blipFill>
        <p:spPr>
          <a:xfrm>
            <a:off x="864898" y="2125322"/>
            <a:ext cx="2174486" cy="18327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0374" y="4005064"/>
            <a:ext cx="315873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штуки мелких фруктов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(абрикос, слива, клубника)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l="36416" t="3689" r="33050" b="66726"/>
          <a:stretch/>
        </p:blipFill>
        <p:spPr>
          <a:xfrm>
            <a:off x="611560" y="4725144"/>
            <a:ext cx="1443462" cy="13985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/>
          <a:srcRect l="35406" t="33352" r="33585" b="37696"/>
          <a:stretch/>
        </p:blipFill>
        <p:spPr>
          <a:xfrm>
            <a:off x="1979712" y="4725144"/>
            <a:ext cx="1094013" cy="10214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t="33919" r="61527" b="36654"/>
          <a:stretch/>
        </p:blipFill>
        <p:spPr>
          <a:xfrm>
            <a:off x="1403648" y="5661248"/>
            <a:ext cx="1035621" cy="7920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07904" y="4017678"/>
            <a:ext cx="1600812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ягоды сухофруктов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(курага, финик, инжир)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813" y="5338488"/>
            <a:ext cx="1814419" cy="1209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565683" y="3854041"/>
            <a:ext cx="315225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 стакана приготовленных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1 стакан свежих 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мелконарезанных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овощей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3063" y="4982527"/>
            <a:ext cx="2292203" cy="152813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522323" y="1699421"/>
            <a:ext cx="31541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 стакана фруктового салата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/>
          <a:srcRect l="49282"/>
          <a:stretch/>
        </p:blipFill>
        <p:spPr>
          <a:xfrm>
            <a:off x="6660232" y="2160796"/>
            <a:ext cx="1141176" cy="150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0375" y="492059"/>
            <a:ext cx="813690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ограничить употребление сахаров.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свободных сахаров добавляются в пищевые продукты производителем, поваром или потребителем (добавленные сахара) и могут также содержаться в виде естественного сахара в меде, сиропах, фруктовых соках и фруктовых концентратах. Поэтому употребление свободного сахара лучше исключить совсем.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6361" y="2515573"/>
            <a:ext cx="3942896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источников «сладкого» рекомендуют использовать: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519" y="4151776"/>
            <a:ext cx="3226401" cy="227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t="2077" r="33533"/>
          <a:stretch/>
        </p:blipFill>
        <p:spPr>
          <a:xfrm>
            <a:off x="4653424" y="2515573"/>
            <a:ext cx="3943855" cy="38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0375" y="548680"/>
            <a:ext cx="8208912" cy="27392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потребление поваренной соли должно составлять до 5,0 г в сутки, включая все количество соли, содержащееся в блюдах и продуктах.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Рекомендовано отказаться от продуктов с высоким содержанием соли: копчености, колбасные изделия, консервированные продукты, соусы, соления, а так же исключить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досаливание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уже готового блюда.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8999"/>
            <a:ext cx="2016224" cy="298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01008"/>
            <a:ext cx="3096344" cy="175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01008"/>
            <a:ext cx="30963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4464" y="476672"/>
            <a:ext cx="8208912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 способов кулинарной обработки рекомендуется использование щадящих режимов: </a:t>
            </a: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отваривание</a:t>
            </a: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тушение</a:t>
            </a: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на пару</a:t>
            </a:r>
          </a:p>
          <a:p>
            <a:pPr marL="10800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аэрогриль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861048"/>
            <a:ext cx="3816424" cy="2544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616116" y="3248980"/>
            <a:ext cx="24482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 l="7011" r="3770" b="7037"/>
          <a:stretch>
            <a:fillRect/>
          </a:stretch>
        </p:blipFill>
        <p:spPr>
          <a:xfrm>
            <a:off x="4196927" y="2780928"/>
            <a:ext cx="4464496" cy="3322121"/>
          </a:xfrm>
          <a:prstGeom prst="rect">
            <a:avLst/>
          </a:prstGeom>
        </p:spPr>
      </p:pic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72604"/>
            <a:ext cx="8208912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целью профилактики падений, остеопороза и переломов всем пациентам следует рекомендовать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ежедневный прием: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 кальция (в дозе 1000-1200 мг/день)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Д (в дозе 800-1000 мг/сутки)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12236" t="4504" r="8246" b="9920"/>
          <a:stretch/>
        </p:blipFill>
        <p:spPr>
          <a:xfrm>
            <a:off x="467544" y="3068960"/>
            <a:ext cx="3816424" cy="29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82089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052736"/>
            <a:ext cx="4320480" cy="51090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Отказ от курения – это ВАЖНО!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Пациенты, продолжающие курить, тяжелее переносят болезни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характерные для пожилого возраста, такие как диабет, остеопороз, болезни органов дыхания, в том числе пневмонии, которые для многих пожилых людей имеют фатальные последствия.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табака может снижать эффективность лекарственных препаратов.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Воздействие вторичного табачного дыма (пассивное курение) также пагубно для здоровья.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35073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089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тренинг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268760"/>
            <a:ext cx="820891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тренировки памяти пожилых пациентов рекомендованы следующие умственные нагрузки: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276872"/>
            <a:ext cx="36004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стихов, песен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5723" r="14209" b="12745"/>
          <a:stretch/>
        </p:blipFill>
        <p:spPr>
          <a:xfrm>
            <a:off x="539551" y="2852936"/>
            <a:ext cx="3171683" cy="34563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0" y="2276872"/>
            <a:ext cx="41044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68960"/>
            <a:ext cx="399644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2709" y="908720"/>
            <a:ext cx="82089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логических задач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80352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6757" y="764704"/>
            <a:ext cx="453650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музыкальных инструментах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3795" r="3718" b="1183"/>
          <a:stretch/>
        </p:blipFill>
        <p:spPr>
          <a:xfrm>
            <a:off x="539552" y="1844824"/>
            <a:ext cx="4400859" cy="25202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20072" y="764704"/>
            <a:ext cx="338437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разгадывание кроссвордов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916831"/>
            <a:ext cx="3240360" cy="3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2"/>
            <a:ext cx="792088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62487"/>
            <a:ext cx="792088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 максимально высокой для комфортного подъема                     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постели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у кровати (например, ночник), а так                                     же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до туалета для темного времени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812"/>
          <a:stretch/>
        </p:blipFill>
        <p:spPr>
          <a:xfrm>
            <a:off x="2663788" y="3746352"/>
            <a:ext cx="3816424" cy="273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720796"/>
            <a:ext cx="3888432" cy="33034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endParaRPr lang="ru-RU" sz="2400" spc="-1" dirty="0" smtClean="0">
              <a:latin typeface="Times New Roman" pitchFamily="18" charset="0"/>
              <a:cs typeface="Times New Roman" pitchFamily="18" charset="0"/>
            </a:endParaRPr>
          </a:p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400" spc="-1" dirty="0" smtClean="0">
                <a:latin typeface="Times New Roman" pitchFamily="18" charset="0"/>
                <a:cs typeface="Times New Roman" pitchFamily="18" charset="0"/>
              </a:rPr>
              <a:t>Распространенность синдрома старческой астении увеличивается с возрастом, особенно отчетливо риск его развития </a:t>
            </a:r>
            <a:r>
              <a:rPr lang="ru-RU" sz="2400" b="1" spc="-1" dirty="0" smtClean="0">
                <a:latin typeface="Times New Roman" pitchFamily="18" charset="0"/>
                <a:cs typeface="Times New Roman" pitchFamily="18" charset="0"/>
              </a:rPr>
              <a:t>повышается после 60 лет</a:t>
            </a:r>
            <a:r>
              <a:rPr lang="ru-RU" sz="2400" spc="-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spc="-1" dirty="0">
              <a:latin typeface="Times New Roman" pitchFamily="18" charset="0"/>
              <a:cs typeface="Times New Roman" pitchFamily="18" charset="0"/>
            </a:endParaRPr>
          </a:p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endParaRPr lang="ru-RU" sz="2400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48680"/>
            <a:ext cx="3956053" cy="5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908720"/>
            <a:ext cx="3744416" cy="52937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Убрать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посторонние предметы с пола, включая провода, скользкие                 коврики и ковры, а так же входные и межкомнатные пороги о которые можно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споткнуться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исправные и правильно подобранные вспомогательные средства для передвижения (трость, ходунки, костыли и т.п.);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883" r="21483"/>
          <a:stretch/>
        </p:blipFill>
        <p:spPr>
          <a:xfrm>
            <a:off x="4644008" y="1232008"/>
            <a:ext cx="3904868" cy="40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4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3456384" cy="5078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душевую комнату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 поручнями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нескользящими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ковриками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первой необходимости в доступном месте, исключив использование табуретов,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стремянок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безопасную, нескользкую обувь с задником дома и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разные очки для повседневной носки и для чтения, исключив постоянное ношение очков с мультифокальными линзами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642" r="40172"/>
          <a:stretch/>
        </p:blipFill>
        <p:spPr>
          <a:xfrm>
            <a:off x="4139952" y="643935"/>
            <a:ext cx="4392488" cy="53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4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792088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лекарственных средств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12776"/>
            <a:ext cx="792088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лекарственных средств в большом количестве (больше               5 препаратов) часто приводит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нерациональной их комбинации. Это может сопровождаться нежелательными побочными реакциями.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581" t="701" r="-1349" b="-701"/>
          <a:stretch/>
        </p:blipFill>
        <p:spPr>
          <a:xfrm>
            <a:off x="1763688" y="2564904"/>
            <a:ext cx="5616624" cy="3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5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792088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лекарственных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пациентов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033" y="1768750"/>
            <a:ext cx="7920880" cy="3477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лекарства необходимо только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 врача, а не по совету соседей или средств массовой информации (даже, если это передача о здоровье). Только лечащий врач обладает полной информацией о Вашем здоровье, которая поможет подобрать эффективное и безопасное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</a:p>
          <a:p>
            <a:pPr algn="just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рассчитывать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"пилюлю от всех болезней". Некоторые проблемы со здоровьем проходят без лечения или решаются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других методов лечения без применения лекарств. Обсудите со своим лечащим врачом, как Вам лучше бороться с проблемами со здоровьем и рассмотрите все варианты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2101074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92696"/>
            <a:ext cx="792088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информировать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негативных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реакциях (аллергии, кашле, учащении мочеиспускания, головокружении и т.д.), которые возникают после приема препарата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2492896"/>
            <a:ext cx="583264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7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48680"/>
            <a:ext cx="4465023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стационаре нужно обращаться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препараты, которые вы принимали ранее, могут быть заменены 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отменены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предъявлять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принимаемых препаратов (в том числе биологически активных добавок) всем врачам-специалистам, к которым обращаетесь за консультацией,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фармацевту в аптеке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666" t="12821" r="15386" b="8975"/>
          <a:stretch/>
        </p:blipFill>
        <p:spPr>
          <a:xfrm>
            <a:off x="5076056" y="1196752"/>
            <a:ext cx="3599873" cy="4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2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033" y="620688"/>
            <a:ext cx="792088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должны быть осведомлены о препарате, который принимаете.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Вам необходимо записать: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препаратов, которые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принимаете,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дозировку препарата,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в сутки его необходимо принимать и как долго,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он назначен,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делать при возникновении побочных реакций;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151" t="28088" r="9639" b="27824"/>
          <a:stretch/>
        </p:blipFill>
        <p:spPr>
          <a:xfrm>
            <a:off x="1258841" y="3356992"/>
            <a:ext cx="6625263" cy="27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00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8833892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8883452" cy="627658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0"/>
            <a:ext cx="7992888" cy="19184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29" t="5842" r="3129" b="2309"/>
          <a:stretch/>
        </p:blipFill>
        <p:spPr>
          <a:xfrm>
            <a:off x="539552" y="2636912"/>
            <a:ext cx="7992888" cy="33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0891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Анкета для граждан в возрасте 65 лет и старше на выявление хронических неинфекционных заболеваний, факторов риска, старческой астении</a:t>
            </a:r>
            <a:endParaRPr lang="ru-RU" sz="2400" b="1" spc="-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82312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7650" y="1268760"/>
            <a:ext cx="5129996" cy="51299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20891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" algn="ctr">
              <a:spcBef>
                <a:spcPts val="1001"/>
              </a:spcBef>
              <a:buClr>
                <a:srgbClr val="93D07D"/>
              </a:buClr>
              <a:buSzPct val="80000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248410"/>
            <a:ext cx="3103388" cy="5016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 должна присутствовать в жизни каждого пожилого человека, несмотря на наличие хронических заболеваний 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Рекомендуется физическая активность средней интенсивности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30 минут 5 дней в неделю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индивидуальных особенностей пациента и при отсутствии противопоказаний</a:t>
            </a:r>
            <a:endParaRPr lang="ru-RU" u="sng" spc="-1" dirty="0" smtClean="0"/>
          </a:p>
        </p:txBody>
      </p:sp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620688"/>
            <a:ext cx="8136904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 ходьба по ровной местности, скандинавская ходьба, лыжные прогулки, плавание, езда на велосипеде, тренировки на велотренажере, беговой дорожке и др., а также ежедневная утренняя гимнастика (или длительная прогулка в лесу, парке, сквере).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7428"/>
          <a:stretch/>
        </p:blipFill>
        <p:spPr>
          <a:xfrm>
            <a:off x="466091" y="2695352"/>
            <a:ext cx="4249925" cy="31066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r="16558"/>
          <a:stretch/>
        </p:blipFill>
        <p:spPr>
          <a:xfrm>
            <a:off x="4708847" y="2695351"/>
            <a:ext cx="3888432" cy="31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620688"/>
            <a:ext cx="8136904" cy="15081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медленная ходьба и легкие потягивания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только начинает заниматься физическими упражнениями,                     то 5-10-минутная разминка может составлять целое занятие.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11530" r="14742"/>
          <a:stretch/>
        </p:blipFill>
        <p:spPr>
          <a:xfrm>
            <a:off x="490956" y="2348880"/>
            <a:ext cx="2784900" cy="37772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/>
          <a:srcRect l="4970"/>
          <a:stretch/>
        </p:blipFill>
        <p:spPr>
          <a:xfrm>
            <a:off x="3399265" y="2348880"/>
            <a:ext cx="5198014" cy="37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548680"/>
            <a:ext cx="8144073" cy="1785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следует выполнять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сериями продолжительностью                       не менее 10 минут.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занятия должна постепенно увеличиваться                        до 30 минут в день.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 этого Вы вели малоподвижный образ жизни, то переход                      от 10 минут до 30 минут должен составлять не менее трех недель.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564904"/>
            <a:ext cx="5400600" cy="38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Senior man have consultation in the clinic by the female do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935" y="620688"/>
            <a:ext cx="8208912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исключать упражнения на задержку дыхания,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натуживание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упражнения с вращением головы и длительным наклоном головы вниз, подскоками и т.п.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5693"/>
          <a:stretch/>
        </p:blipFill>
        <p:spPr>
          <a:xfrm>
            <a:off x="539552" y="2780928"/>
            <a:ext cx="4032448" cy="28520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/>
          <a:srcRect l="5381"/>
          <a:stretch/>
        </p:blipFill>
        <p:spPr>
          <a:xfrm>
            <a:off x="4684181" y="2780928"/>
            <a:ext cx="4025666" cy="28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2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</TotalTime>
  <Words>1575</Words>
  <Application>Microsoft Office PowerPoint</Application>
  <PresentationFormat>Экран (4:3)</PresentationFormat>
  <Paragraphs>237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Times New Roman</vt:lpstr>
      <vt:lpstr>Verdana</vt:lpstr>
      <vt:lpstr>Wingdings</vt:lpstr>
      <vt:lpstr>Wingdings 2</vt:lpstr>
      <vt:lpstr>Аспект</vt:lpstr>
      <vt:lpstr>Меры профилактики старческой астении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Углубленное профилактическое консультирование по синдрому  старческой астении</dc:title>
  <dc:creator>Света</dc:creator>
  <cp:lastModifiedBy>UserDomen3</cp:lastModifiedBy>
  <cp:revision>115</cp:revision>
  <dcterms:created xsi:type="dcterms:W3CDTF">2022-06-14T16:48:36Z</dcterms:created>
  <dcterms:modified xsi:type="dcterms:W3CDTF">2022-08-01T10:59:16Z</dcterms:modified>
</cp:coreProperties>
</file>